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0" r:id="rId5"/>
    <p:sldId id="272" r:id="rId6"/>
    <p:sldId id="280" r:id="rId7"/>
    <p:sldId id="311" r:id="rId8"/>
    <p:sldId id="310" r:id="rId9"/>
    <p:sldId id="283" r:id="rId10"/>
    <p:sldId id="284" r:id="rId11"/>
    <p:sldId id="312" r:id="rId12"/>
    <p:sldId id="282" r:id="rId13"/>
    <p:sldId id="313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 " id="{0D03D065-39D3-2D4B-8D1C-AB5DFF29C999}">
          <p14:sldIdLst>
            <p14:sldId id="270"/>
          </p14:sldIdLst>
        </p14:section>
        <p14:section name="Inside covers" id="{856DE3CF-AE65-E149-B450-3A5715EFADF3}">
          <p14:sldIdLst>
            <p14:sldId id="272"/>
          </p14:sldIdLst>
        </p14:section>
        <p14:section name="Contenido" id="{2C10659C-8FFF-1D49-A5A9-C351835F449B}">
          <p14:sldIdLst>
            <p14:sldId id="280"/>
            <p14:sldId id="311"/>
            <p14:sldId id="310"/>
            <p14:sldId id="283"/>
            <p14:sldId id="284"/>
            <p14:sldId id="312"/>
            <p14:sldId id="282"/>
            <p14:sldId id="31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1C54713-13DF-8488-B201-BC1BAE09C710}" name="MARIA JOSE ROJAS" initials="MR" userId="S::mariajose.rojas@grey.com::3d3ebe3a-2494-46c0-a87d-d33a69c5779d" providerId="AD"/>
  <p188:author id="{B71704AF-8420-3176-67AA-AEA8F5E87B66}" name="LUIS SANCHEZ" initials="" userId="S::luis.sanchez@grey.com::b4525c65-a6f0-44fd-87f2-2be07105d748" providerId="AD"/>
  <p188:author id="{D01CFFE3-773F-0ACD-B254-8A27032BBC41}" name="Kelly Andrea Rendon Rozo" initials="KR" userId="S::kelly.rozo@avianca.com::7c400ed8-d953-456e-8f0d-b0cbe00b85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9D4E1"/>
    <a:srgbClr val="FF0092"/>
    <a:srgbClr val="009CF6"/>
    <a:srgbClr val="03CB2A"/>
    <a:srgbClr val="C60083"/>
    <a:srgbClr val="B5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2F28E-3D11-4363-AD69-E2C7A20B93E2}" v="69" dt="2023-11-20T20:18:44.319"/>
  </p1510:revLst>
</p1510:revInfo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792" autoAdjust="0"/>
  </p:normalViewPr>
  <p:slideViewPr>
    <p:cSldViewPr snapToGrid="0">
      <p:cViewPr>
        <p:scale>
          <a:sx n="62" d="100"/>
          <a:sy n="62" d="100"/>
        </p:scale>
        <p:origin x="8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vianca-my.sharepoint.com/personal/sebastian_bolanos_avianca_com/Documents/0.%20CAV%202020/SAF/Mesa%20SAF%20Fu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vianca-my.sharepoint.com/personal/sebastian_bolanos_avianca_com/Documents/0.%20CAV%202020/SAF/Mesa%20SAF%20Fu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pivotSource>
    <c:name>[Mesa SAF Fuel.xlsx]Hoja5!TablaDinámica2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600"/>
              <a:t>Precio y costo del impuesto al carbono para vuelos domésticos en Colombia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-6.9930069930070147E-3"/>
              <c:y val="-3.70370370370370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1.864801864801869E-2"/>
              <c:y val="2.77777777777777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2.3310023310022456E-3"/>
              <c:y val="-2.777777777777777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-6.9930069930070147E-3"/>
              <c:y val="-3.70370370370370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1.864801864801869E-2"/>
              <c:y val="2.77777777777777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2.3310023310022456E-3"/>
              <c:y val="-2.777777777777777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-6.9930069930070147E-3"/>
              <c:y val="-3.70370370370370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1.864801864801869E-2"/>
              <c:y val="2.77777777777777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 w="28575" cap="rnd">
            <a:solidFill>
              <a:schemeClr val="accent2">
                <a:shade val="65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2.3310023310022456E-3"/>
              <c:y val="-2.777777777777777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10270519999713933"/>
          <c:y val="0.13871019100411175"/>
          <c:w val="0.59391619644274707"/>
          <c:h val="0.73725090472182819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Hoja5!$C$3</c:f>
              <c:strCache>
                <c:ptCount val="1"/>
                <c:pt idx="0">
                  <c:v>Suma de Impuesto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3E-467F-A3FF-EA94AC379A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Hoja5!$A$4:$A$7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Hoja5!$C$4:$C$7</c:f>
              <c:numCache>
                <c:formatCode>0.000</c:formatCode>
                <c:ptCount val="3"/>
                <c:pt idx="0">
                  <c:v>0.20863203475766479</c:v>
                </c:pt>
                <c:pt idx="1">
                  <c:v>1.0664808555179766E-2</c:v>
                </c:pt>
                <c:pt idx="2">
                  <c:v>1.1430996199969958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E-467F-A3FF-EA94AC379AD2}"/>
            </c:ext>
          </c:extLst>
        </c:ser>
        <c:ser>
          <c:idx val="2"/>
          <c:order val="2"/>
          <c:tx>
            <c:strRef>
              <c:f>Hoja5!$D$3</c:f>
              <c:strCache>
                <c:ptCount val="1"/>
                <c:pt idx="0">
                  <c:v>Suma de Compra de bonos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Hoja5!$A$4:$A$7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Hoja5!$D$4:$D$7</c:f>
              <c:numCache>
                <c:formatCode>0.000</c:formatCode>
                <c:ptCount val="3"/>
                <c:pt idx="0">
                  <c:v>2.1929184434968017</c:v>
                </c:pt>
                <c:pt idx="1">
                  <c:v>3.1189607335998115</c:v>
                </c:pt>
                <c:pt idx="2">
                  <c:v>2.4174951856946358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E-467F-A3FF-EA94AC379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37094272"/>
        <c:axId val="812677520"/>
      </c:barChart>
      <c:lineChart>
        <c:grouping val="standard"/>
        <c:varyColors val="0"/>
        <c:ser>
          <c:idx val="0"/>
          <c:order val="0"/>
          <c:tx>
            <c:strRef>
              <c:f>Hoja5!$B$3</c:f>
              <c:strCache>
                <c:ptCount val="1"/>
                <c:pt idx="0">
                  <c:v>Promedio de Precio impuesto USD/TON</c:v>
                </c:pt>
              </c:strCache>
            </c:strRef>
          </c:tx>
          <c:spPr>
            <a:ln w="28575" cap="rnd">
              <a:solidFill>
                <a:schemeClr val="accent2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7916744252102701E-2"/>
                  <c:y val="-2.6966796845187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3E-467F-A3FF-EA94AC379AD2}"/>
                </c:ext>
              </c:extLst>
            </c:dLbl>
            <c:dLbl>
              <c:idx val="1"/>
              <c:layout>
                <c:manualLayout>
                  <c:x val="1.864801864801869E-2"/>
                  <c:y val="2.7777777777777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3E-467F-A3FF-EA94AC379AD2}"/>
                </c:ext>
              </c:extLst>
            </c:dLbl>
            <c:dLbl>
              <c:idx val="2"/>
              <c:layout>
                <c:manualLayout>
                  <c:x val="2.3310023310022456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3E-467F-A3FF-EA94AC379A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Hoja5!$A$4:$A$7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Hoja5!$B$4:$B$7</c:f>
              <c:numCache>
                <c:formatCode>0.00</c:formatCode>
                <c:ptCount val="3"/>
                <c:pt idx="0">
                  <c:v>4.7068230277185501</c:v>
                </c:pt>
                <c:pt idx="1">
                  <c:v>4.4272278391723487</c:v>
                </c:pt>
                <c:pt idx="2">
                  <c:v>5.3633654287024299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E3E-467F-A3FF-EA94AC379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9937776"/>
        <c:axId val="1397228208"/>
      </c:lineChart>
      <c:catAx>
        <c:axId val="437094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/>
                  <a:t>Año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677520"/>
        <c:crosses val="autoZero"/>
        <c:auto val="1"/>
        <c:lblAlgn val="ctr"/>
        <c:lblOffset val="100"/>
        <c:noMultiLvlLbl val="0"/>
      </c:catAx>
      <c:valAx>
        <c:axId val="81267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/>
                  <a:t>Costo por impuesto al carbono US$ (Millones) </a:t>
                </a:r>
              </a:p>
            </c:rich>
          </c:tx>
          <c:layout>
            <c:manualLayout>
              <c:xMode val="edge"/>
              <c:yMode val="edge"/>
              <c:x val="1.0217144863754862E-2"/>
              <c:y val="0.189202766568843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94272"/>
        <c:crosses val="autoZero"/>
        <c:crossBetween val="between"/>
      </c:valAx>
      <c:valAx>
        <c:axId val="139722820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/>
                  <a:t>Precio del impuesto al carbono US$</a:t>
                </a:r>
              </a:p>
            </c:rich>
          </c:tx>
          <c:layout>
            <c:manualLayout>
              <c:xMode val="edge"/>
              <c:yMode val="edge"/>
              <c:x val="0.75702116993840751"/>
              <c:y val="0.271959696979895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937776"/>
        <c:crosses val="max"/>
        <c:crossBetween val="between"/>
      </c:valAx>
      <c:catAx>
        <c:axId val="819937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972282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008702583335766"/>
          <c:y val="0.5865433835331505"/>
          <c:w val="0.18131033348351891"/>
          <c:h val="0.298440591143224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pivotSource>
    <c:name>[Mesa SAF Fuel.xlsx]Hoja6 (3)!TablaDinámica4</c:name>
    <c:fmtId val="-1"/>
  </c:pivotSource>
  <c:chart>
    <c:autoTitleDeleted val="1"/>
    <c:pivotFmts>
      <c:pivotFmt>
        <c:idx val="0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-8.0555555555555602E-2"/>
              <c:y val="-5.555555555555555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-7.2222222222222215E-2"/>
              <c:y val="-7.40740740740740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2.777777777777676E-3"/>
              <c:y val="-5.09259259259259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-5.0925337632079971E-17"/>
              <c:y val="7.87037037037037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1.1111111111111112E-2"/>
              <c:y val="6.018518518518518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none"/>
        </c:marker>
        <c:dLbl>
          <c:idx val="0"/>
          <c:layout>
            <c:manualLayout>
              <c:x val="1.6666666666666566E-2"/>
              <c:y val="1.851851851851851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layout>
            <c:manualLayout>
              <c:x val="-7.2222222222222215E-2"/>
              <c:y val="-7.40740740740740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dLbl>
          <c:idx val="0"/>
          <c:layout>
            <c:manualLayout>
              <c:x val="-8.0555555555555602E-2"/>
              <c:y val="-5.555555555555555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layout>
            <c:manualLayout>
              <c:x val="1.6666666666666566E-2"/>
              <c:y val="1.851851851851851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layout>
            <c:manualLayout>
              <c:x val="1.1111111111111112E-2"/>
              <c:y val="6.018518518518518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dLbl>
          <c:idx val="0"/>
          <c:layout>
            <c:manualLayout>
              <c:x val="-5.0925337632079971E-17"/>
              <c:y val="7.87037037037037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layout>
            <c:manualLayout>
              <c:x val="2.777777777777676E-3"/>
              <c:y val="-5.09259259259259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1.9723865877711959E-2"/>
              <c:y val="2.0979020979020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-3.5502958579881658E-2"/>
              <c:y val="-4.19580419580420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-2.3668639053254437E-2"/>
              <c:y val="5.594405594405594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-1.7751479289940902E-2"/>
              <c:y val="5.244755244755238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1.9723865877711308E-3"/>
              <c:y val="3.146853146853147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3.9447731755424065E-3"/>
              <c:y val="-3.14685314685314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-3.5502958579881658E-2"/>
              <c:y val="-4.19580419580420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1.9723865877711959E-2"/>
              <c:y val="2.0979020979020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3.9447731755424065E-3"/>
              <c:y val="-3.14685314685314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-2.3668639053254437E-2"/>
              <c:y val="5.594405594405594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-1.7751479289940902E-2"/>
              <c:y val="5.244755244755238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1.9723865877711308E-3"/>
              <c:y val="3.146853146853147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-3.5502958579881658E-2"/>
              <c:y val="-4.19580419580420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1.9723865877711959E-2"/>
              <c:y val="2.0979020979020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2"/>
          </a:solidFill>
          <a:ln w="28575" cap="rnd">
            <a:solidFill>
              <a:schemeClr val="accent2">
                <a:tint val="77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tint val="77000"/>
              </a:schemeClr>
            </a:solidFill>
            <a:ln w="9525">
              <a:solidFill>
                <a:schemeClr val="accent2">
                  <a:tint val="77000"/>
                </a:schemeClr>
              </a:solidFill>
            </a:ln>
            <a:effectLst/>
          </c:spPr>
        </c:marker>
        <c:dLbl>
          <c:idx val="0"/>
          <c:layout>
            <c:manualLayout>
              <c:x val="3.9447731755424065E-3"/>
              <c:y val="-3.14685314685314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2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-2.3668639053254437E-2"/>
              <c:y val="5.594405594405594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-1.7751479289940902E-2"/>
              <c:y val="5.244755244755238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2"/>
          </a:solidFill>
          <a:ln w="28575" cap="rnd">
            <a:solidFill>
              <a:schemeClr val="accent2">
                <a:shade val="76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>
                <a:shade val="76000"/>
              </a:schemeClr>
            </a:solidFill>
            <a:ln w="9525">
              <a:solidFill>
                <a:schemeClr val="accent2">
                  <a:shade val="76000"/>
                </a:schemeClr>
              </a:solidFill>
            </a:ln>
            <a:effectLst/>
          </c:spPr>
        </c:marker>
        <c:dLbl>
          <c:idx val="0"/>
          <c:layout>
            <c:manualLayout>
              <c:x val="1.9723865877711308E-3"/>
              <c:y val="3.146853146853147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'Hoja6 (3)'!$B$1</c:f>
              <c:strCache>
                <c:ptCount val="1"/>
                <c:pt idx="0">
                  <c:v>Promedio de Precio impuesto USD/TON</c:v>
                </c:pt>
              </c:strCache>
            </c:strRef>
          </c:tx>
          <c:spPr>
            <a:ln w="28575" cap="rnd">
              <a:solidFill>
                <a:schemeClr val="accent2">
                  <a:tint val="77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tint val="77000"/>
                </a:schemeClr>
              </a:solidFill>
              <a:ln w="9525">
                <a:solidFill>
                  <a:schemeClr val="accent2">
                    <a:tint val="77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502958579881658E-2"/>
                  <c:y val="-4.1958041958042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79-42B8-A974-B68B0BAFA8C6}"/>
                </c:ext>
              </c:extLst>
            </c:dLbl>
            <c:dLbl>
              <c:idx val="1"/>
              <c:layout>
                <c:manualLayout>
                  <c:x val="1.9723865877711959E-2"/>
                  <c:y val="2.097902097902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79-42B8-A974-B68B0BAFA8C6}"/>
                </c:ext>
              </c:extLst>
            </c:dLbl>
            <c:dLbl>
              <c:idx val="2"/>
              <c:layout>
                <c:manualLayout>
                  <c:x val="3.9447731755424065E-3"/>
                  <c:y val="-3.1468531468531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79-42B8-A974-B68B0BAFA8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'Hoja6 (3)'!$A$2:$A$5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'Hoja6 (3)'!$B$2:$B$5</c:f>
              <c:numCache>
                <c:formatCode>0.00</c:formatCode>
                <c:ptCount val="3"/>
                <c:pt idx="0">
                  <c:v>4.7068230277185501</c:v>
                </c:pt>
                <c:pt idx="1">
                  <c:v>4.4272278391723487</c:v>
                </c:pt>
                <c:pt idx="2">
                  <c:v>5.3633654287024299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79-42B8-A974-B68B0BAFA8C6}"/>
            </c:ext>
          </c:extLst>
        </c:ser>
        <c:ser>
          <c:idx val="1"/>
          <c:order val="1"/>
          <c:tx>
            <c:strRef>
              <c:f>'Hoja6 (3)'!$C$1</c:f>
              <c:strCache>
                <c:ptCount val="1"/>
                <c:pt idx="0">
                  <c:v>Promedio de Precio bonos USD/TON</c:v>
                </c:pt>
              </c:strCache>
            </c:strRef>
          </c:tx>
          <c:spPr>
            <a:ln w="2857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shade val="76000"/>
                </a:schemeClr>
              </a:solidFill>
              <a:ln w="9525">
                <a:solidFill>
                  <a:schemeClr val="accent2">
                    <a:shade val="76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668639053254437E-2"/>
                  <c:y val="5.594405594405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79-42B8-A974-B68B0BAFA8C6}"/>
                </c:ext>
              </c:extLst>
            </c:dLbl>
            <c:dLbl>
              <c:idx val="1"/>
              <c:layout>
                <c:manualLayout>
                  <c:x val="-1.7751479289940902E-2"/>
                  <c:y val="5.2447552447552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79-42B8-A974-B68B0BAFA8C6}"/>
                </c:ext>
              </c:extLst>
            </c:dLbl>
            <c:dLbl>
              <c:idx val="2"/>
              <c:layout>
                <c:manualLayout>
                  <c:x val="1.9723865877711308E-3"/>
                  <c:y val="3.1468531468531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79-42B8-A974-B68B0BAFA8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'Hoja6 (3)'!$A$2:$A$5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'Hoja6 (3)'!$C$2:$C$5</c:f>
              <c:numCache>
                <c:formatCode>0.00</c:formatCode>
                <c:ptCount val="3"/>
                <c:pt idx="0">
                  <c:v>3.7939765458422174</c:v>
                </c:pt>
                <c:pt idx="1">
                  <c:v>3.8269456853985422</c:v>
                </c:pt>
                <c:pt idx="2">
                  <c:v>3.4585052728106374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E79-42B8-A974-B68B0BAFA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9809872"/>
        <c:axId val="191465104"/>
      </c:lineChart>
      <c:catAx>
        <c:axId val="68980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465104"/>
        <c:crosses val="autoZero"/>
        <c:auto val="1"/>
        <c:lblAlgn val="ctr"/>
        <c:lblOffset val="100"/>
        <c:noMultiLvlLbl val="0"/>
      </c:catAx>
      <c:valAx>
        <c:axId val="19146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80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917082110298344"/>
          <c:y val="0.59037027803499775"/>
          <c:w val="0.24587848856171085"/>
          <c:h val="0.34086753999140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3B72377-3349-9CA4-2BFF-4C303ABDC4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EE0C5F-FBD3-37CC-7657-EC881D9824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4D758-C60C-4354-A7AA-9741BA45F948}" type="datetimeFigureOut">
              <a:rPr lang="es-CO" smtClean="0"/>
              <a:t>20/11/2023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257B5F-5FC5-17FD-E149-BB4DFFCC5F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CA8DD0-267A-282B-6A61-58909AAF98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4D5F7-75F9-42BC-A644-88E83244E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040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AD29C-68E6-2649-B0A5-EE86B5A9CCA3}" type="datetimeFigureOut">
              <a:rPr lang="es-CO" smtClean="0"/>
              <a:t>20/11/2023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FA852-9714-3845-85F3-F8686406FE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948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3FA852-9714-3845-85F3-F8686406FE2D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695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97C4BEC-0D27-2C46-5CCF-3BA29536094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9D4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399A889-1A98-6126-6C22-F7980F3253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8349" y="1940495"/>
            <a:ext cx="8115300" cy="1964755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9FA4F504-C600-BEB7-4B28-3FF06BCB50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95737" y="3867150"/>
            <a:ext cx="4200525" cy="5905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0000"/>
                </a:solidFill>
                <a:latin typeface="Helvetica Light" panose="020B0403020202020204"/>
              </a:defRPr>
            </a:lvl1pPr>
            <a:lvl5pPr>
              <a:defRPr/>
            </a:lvl5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358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D4BDFB3D-1D15-0AC0-3CB0-DA069A37F2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9171" y="4537116"/>
            <a:ext cx="3595204" cy="355514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s-MX" dirty="0"/>
              <a:t>Subtítulo</a:t>
            </a:r>
            <a:endParaRPr lang="es-CO" dirty="0"/>
          </a:p>
        </p:txBody>
      </p:sp>
      <p:sp>
        <p:nvSpPr>
          <p:cNvPr id="30" name="Marcador de texto 29">
            <a:extLst>
              <a:ext uri="{FF2B5EF4-FFF2-40B4-BE49-F238E27FC236}">
                <a16:creationId xmlns:a16="http://schemas.microsoft.com/office/drawing/2014/main" id="{D6E3850F-3705-2DB1-DB3F-9806E2730C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29171" y="5032038"/>
            <a:ext cx="4512363" cy="1255291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Helvetica Light" panose="020B040302020202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CO" sz="1400" dirty="0" err="1">
                <a:effectLst/>
                <a:latin typeface="Helvetica Light"/>
              </a:rPr>
              <a:t>Lorem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ipsum</a:t>
            </a:r>
            <a:r>
              <a:rPr lang="es-CO" sz="1400" dirty="0">
                <a:effectLst/>
                <a:latin typeface="Helvetica Light"/>
              </a:rPr>
              <a:t> dolor </a:t>
            </a:r>
            <a:r>
              <a:rPr lang="es-CO" sz="1400" dirty="0" err="1">
                <a:effectLst/>
                <a:latin typeface="Helvetica Light"/>
              </a:rPr>
              <a:t>sit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amet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consectetuer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adipiscing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elit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commodo </a:t>
            </a:r>
            <a:r>
              <a:rPr lang="es-CO" sz="1400" dirty="0" err="1">
                <a:effectLst/>
                <a:latin typeface="Helvetica Light"/>
              </a:rPr>
              <a:t>ligula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eget</a:t>
            </a:r>
            <a:r>
              <a:rPr lang="es-CO" sz="1400" dirty="0">
                <a:effectLst/>
                <a:latin typeface="Helvetica Light"/>
              </a:rPr>
              <a:t> dolor.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. Cum </a:t>
            </a:r>
            <a:r>
              <a:rPr lang="es-CO" sz="1400" dirty="0" err="1">
                <a:effectLst/>
                <a:latin typeface="Helvetica Light"/>
              </a:rPr>
              <a:t>sociis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natoque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penatibus</a:t>
            </a:r>
            <a:r>
              <a:rPr lang="es-CO" sz="1400" dirty="0">
                <a:effectLst/>
                <a:latin typeface="Helvetica Light"/>
              </a:rPr>
              <a:t> et </a:t>
            </a:r>
            <a:r>
              <a:rPr lang="es-CO" sz="1400" dirty="0" err="1">
                <a:effectLst/>
                <a:latin typeface="Helvetica Light"/>
              </a:rPr>
              <a:t>magnis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dis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parturient</a:t>
            </a:r>
            <a:r>
              <a:rPr lang="es-CO" sz="1400" dirty="0">
                <a:effectLst/>
                <a:latin typeface="Helvetica Light"/>
              </a:rPr>
              <a:t> montes, </a:t>
            </a:r>
            <a:r>
              <a:rPr lang="es-CO" sz="1400" dirty="0" err="1">
                <a:effectLst/>
                <a:latin typeface="Helvetica Light"/>
              </a:rPr>
              <a:t>nascetur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ridiculus</a:t>
            </a:r>
            <a:r>
              <a:rPr lang="es-CO" sz="1400" dirty="0">
                <a:effectLst/>
                <a:latin typeface="Helvetica Light"/>
              </a:rPr>
              <a:t> mus. </a:t>
            </a:r>
            <a:r>
              <a:rPr lang="es-CO" sz="1400" dirty="0" err="1">
                <a:effectLst/>
                <a:latin typeface="Helvetica Light"/>
              </a:rPr>
              <a:t>Donec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quam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felis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ultricies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nec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pellentesque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eu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pretium</a:t>
            </a:r>
            <a:r>
              <a:rPr lang="es-CO" sz="1400" dirty="0">
                <a:effectLst/>
                <a:latin typeface="Helvetica Light"/>
              </a:rPr>
              <a:t> quis, </a:t>
            </a:r>
            <a:r>
              <a:rPr lang="es-CO" sz="1400" dirty="0" err="1">
                <a:effectLst/>
                <a:latin typeface="Helvetica Light"/>
              </a:rPr>
              <a:t>sem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Nulla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consequat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 quis </a:t>
            </a:r>
            <a:r>
              <a:rPr lang="es-CO" sz="1400" dirty="0" err="1">
                <a:effectLst/>
                <a:latin typeface="Helvetica Light"/>
              </a:rPr>
              <a:t>enim</a:t>
            </a:r>
            <a:r>
              <a:rPr lang="es-CO" sz="1400" dirty="0">
                <a:effectLst/>
                <a:latin typeface="Helvetica Light"/>
              </a:rPr>
              <a:t>.</a:t>
            </a:r>
          </a:p>
          <a:p>
            <a:pPr lvl="0"/>
            <a:endParaRPr lang="es-CO" dirty="0"/>
          </a:p>
        </p:txBody>
      </p:sp>
      <p:sp>
        <p:nvSpPr>
          <p:cNvPr id="2" name="Marcador de texto 13">
            <a:extLst>
              <a:ext uri="{FF2B5EF4-FFF2-40B4-BE49-F238E27FC236}">
                <a16:creationId xmlns:a16="http://schemas.microsoft.com/office/drawing/2014/main" id="{208D8375-1316-378A-4349-89D5E6A908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567971" y="4537116"/>
            <a:ext cx="3595204" cy="355514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s-MX" dirty="0"/>
              <a:t>Subtítulo</a:t>
            </a:r>
            <a:endParaRPr lang="es-CO" dirty="0"/>
          </a:p>
        </p:txBody>
      </p:sp>
      <p:sp>
        <p:nvSpPr>
          <p:cNvPr id="3" name="Marcador de texto 29">
            <a:extLst>
              <a:ext uri="{FF2B5EF4-FFF2-40B4-BE49-F238E27FC236}">
                <a16:creationId xmlns:a16="http://schemas.microsoft.com/office/drawing/2014/main" id="{6D023082-AB18-1533-B902-2C26C0A868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67971" y="5032038"/>
            <a:ext cx="4512363" cy="1255291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Helvetica Light" panose="020B040302020202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CO" sz="1400" dirty="0" err="1">
                <a:effectLst/>
                <a:latin typeface="Helvetica Light"/>
              </a:rPr>
              <a:t>Lorem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ipsum</a:t>
            </a:r>
            <a:r>
              <a:rPr lang="es-CO" sz="1400" dirty="0">
                <a:effectLst/>
                <a:latin typeface="Helvetica Light"/>
              </a:rPr>
              <a:t> dolor </a:t>
            </a:r>
            <a:r>
              <a:rPr lang="es-CO" sz="1400" dirty="0" err="1">
                <a:effectLst/>
                <a:latin typeface="Helvetica Light"/>
              </a:rPr>
              <a:t>sit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amet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consectetuer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adipiscing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elit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commodo </a:t>
            </a:r>
            <a:r>
              <a:rPr lang="es-CO" sz="1400" dirty="0" err="1">
                <a:effectLst/>
                <a:latin typeface="Helvetica Light"/>
              </a:rPr>
              <a:t>ligula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eget</a:t>
            </a:r>
            <a:r>
              <a:rPr lang="es-CO" sz="1400" dirty="0">
                <a:effectLst/>
                <a:latin typeface="Helvetica Light"/>
              </a:rPr>
              <a:t> dolor.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. Cum </a:t>
            </a:r>
            <a:r>
              <a:rPr lang="es-CO" sz="1400" dirty="0" err="1">
                <a:effectLst/>
                <a:latin typeface="Helvetica Light"/>
              </a:rPr>
              <a:t>sociis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natoque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penatibus</a:t>
            </a:r>
            <a:r>
              <a:rPr lang="es-CO" sz="1400" dirty="0">
                <a:effectLst/>
                <a:latin typeface="Helvetica Light"/>
              </a:rPr>
              <a:t> et </a:t>
            </a:r>
            <a:r>
              <a:rPr lang="es-CO" sz="1400" dirty="0" err="1">
                <a:effectLst/>
                <a:latin typeface="Helvetica Light"/>
              </a:rPr>
              <a:t>magnis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dis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parturient</a:t>
            </a:r>
            <a:r>
              <a:rPr lang="es-CO" sz="1400" dirty="0">
                <a:effectLst/>
                <a:latin typeface="Helvetica Light"/>
              </a:rPr>
              <a:t> montes, </a:t>
            </a:r>
            <a:r>
              <a:rPr lang="es-CO" sz="1400" dirty="0" err="1">
                <a:effectLst/>
                <a:latin typeface="Helvetica Light"/>
              </a:rPr>
              <a:t>nascetur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ridiculus</a:t>
            </a:r>
            <a:r>
              <a:rPr lang="es-CO" sz="1400" dirty="0">
                <a:effectLst/>
                <a:latin typeface="Helvetica Light"/>
              </a:rPr>
              <a:t> mus. </a:t>
            </a:r>
            <a:r>
              <a:rPr lang="es-CO" sz="1400" dirty="0" err="1">
                <a:effectLst/>
                <a:latin typeface="Helvetica Light"/>
              </a:rPr>
              <a:t>Donec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quam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felis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ultricies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nec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pellentesque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eu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pretium</a:t>
            </a:r>
            <a:r>
              <a:rPr lang="es-CO" sz="1400" dirty="0">
                <a:effectLst/>
                <a:latin typeface="Helvetica Light"/>
              </a:rPr>
              <a:t> quis, </a:t>
            </a:r>
            <a:r>
              <a:rPr lang="es-CO" sz="1400" dirty="0" err="1">
                <a:effectLst/>
                <a:latin typeface="Helvetica Light"/>
              </a:rPr>
              <a:t>sem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Nulla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consequat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 quis </a:t>
            </a:r>
            <a:r>
              <a:rPr lang="es-CO" sz="1400" dirty="0" err="1">
                <a:effectLst/>
                <a:latin typeface="Helvetica Light"/>
              </a:rPr>
              <a:t>enim</a:t>
            </a:r>
            <a:r>
              <a:rPr lang="es-CO" sz="1400" dirty="0">
                <a:effectLst/>
                <a:latin typeface="Helvetica Light"/>
              </a:rPr>
              <a:t>.</a:t>
            </a:r>
          </a:p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022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599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3908E32-812B-C9D6-776F-C4184CCBB19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9D4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1E2CFA91-C4B1-AE29-6C82-E46CFC7098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66217"/>
            <a:ext cx="10515600" cy="1325563"/>
          </a:xfrm>
        </p:spPr>
        <p:txBody>
          <a:bodyPr>
            <a:noAutofit/>
          </a:bodyPr>
          <a:lstStyle>
            <a:lvl1pPr algn="ctr">
              <a:defRPr sz="8500">
                <a:solidFill>
                  <a:srgbClr val="FF0000"/>
                </a:solidFill>
              </a:defRPr>
            </a:lvl1pPr>
          </a:lstStyle>
          <a:p>
            <a:r>
              <a:rPr lang="es-ES" dirty="0"/>
              <a:t>Título presentación</a:t>
            </a:r>
            <a:endParaRPr lang="es-CO" dirty="0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9FA4F504-C600-BEB7-4B28-3FF06BCB50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95737" y="4238625"/>
            <a:ext cx="4200525" cy="5905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0000"/>
                </a:solidFill>
                <a:latin typeface="Helvetica Light" panose="020B0403020202020204"/>
              </a:defRPr>
            </a:lvl1pPr>
            <a:lvl5pPr>
              <a:defRPr/>
            </a:lvl5pPr>
          </a:lstStyle>
          <a:p>
            <a:pPr lvl="0"/>
            <a:r>
              <a:rPr lang="es-MX" dirty="0"/>
              <a:t>Subtítulo presentación</a:t>
            </a:r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23D0A77-F992-10F0-E1D9-37E3EE280A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1691" y="168127"/>
            <a:ext cx="1857289" cy="44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9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s intern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C6C8E10-055E-F216-7F8E-0F2E65BC4BB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9D4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43168F-17BF-8E01-125F-855FF243CF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81691" y="168127"/>
            <a:ext cx="1857289" cy="449659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1E2CFA91-C4B1-AE29-6C82-E46CFC7098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5" y="3111659"/>
            <a:ext cx="5257800" cy="634684"/>
          </a:xfrm>
        </p:spPr>
        <p:txBody>
          <a:bodyPr>
            <a:noAutofit/>
          </a:bodyPr>
          <a:lstStyle>
            <a:lvl1pPr algn="r">
              <a:defRPr sz="4000" b="1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s-ES" dirty="0"/>
              <a:t>Título l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E66D81-CD46-A800-8EE1-49EE54304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29325" y="3111657"/>
            <a:ext cx="5257800" cy="634683"/>
          </a:xfrm>
        </p:spPr>
        <p:txBody>
          <a:bodyPr>
            <a:noAutofit/>
          </a:bodyPr>
          <a:lstStyle>
            <a:lvl1pPr marL="0" indent="0" algn="l">
              <a:buNone/>
              <a:defRPr sz="4000">
                <a:solidFill>
                  <a:srgbClr val="FF0000"/>
                </a:solidFill>
                <a:latin typeface="Helvetica Light" panose="020B0403020202020204"/>
              </a:defRPr>
            </a:lvl1pPr>
          </a:lstStyle>
          <a:p>
            <a:pPr lvl="0"/>
            <a:r>
              <a:rPr lang="es-MX" dirty="0"/>
              <a:t>Subtítulo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729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Agenda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4DB7E284-DBD7-3EB9-6F98-C14747D4C6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66849" y="2324098"/>
            <a:ext cx="5438775" cy="2905125"/>
          </a:xfrm>
        </p:spPr>
        <p:txBody>
          <a:bodyPr>
            <a:normAutofit/>
          </a:bodyPr>
          <a:lstStyle>
            <a:lvl1pPr marL="514350" indent="-514350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  <a:defRPr sz="2500">
                <a:latin typeface="Helvetica Light" panose="020B0403020202020204"/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endParaRPr lang="es-ES" dirty="0"/>
          </a:p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endParaRPr lang="es-ES" dirty="0"/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Tx/>
              <a:buFont typeface="+mj-lt"/>
              <a:buAutoNum type="arabicPeriod"/>
              <a:tabLst/>
              <a:defRPr/>
            </a:pP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endParaRPr lang="es-ES" dirty="0"/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Tx/>
              <a:buFont typeface="+mj-lt"/>
              <a:buAutoNum type="arabicPeriod"/>
              <a:tabLst/>
              <a:defRPr/>
            </a:pP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endParaRPr lang="es-ES" dirty="0"/>
          </a:p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060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1E3FB-B280-6710-1F37-3144600F9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3000" y="1771650"/>
            <a:ext cx="3429000" cy="638174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s-MX" dirty="0"/>
              <a:t>Título tema 1</a:t>
            </a:r>
            <a:endParaRPr lang="es-CO" dirty="0"/>
          </a:p>
        </p:txBody>
      </p:sp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762FF21-64B8-296E-902A-FA2A3FD7ED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05600" y="1771650"/>
            <a:ext cx="3429000" cy="638174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s-MX" dirty="0"/>
              <a:t>Título tema 2</a:t>
            </a:r>
            <a:endParaRPr lang="es-CO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6CFB544-45F9-478C-A37D-34469D7EE4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05600" y="2657475"/>
            <a:ext cx="3571875" cy="1990725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i="0"/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  <a:b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</a:b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  <a:b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</a:b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lvl="0"/>
            <a:endParaRPr lang="es-MX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9D9BCB4B-8971-27E5-5CF3-9AE59172706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05600" y="5200650"/>
            <a:ext cx="3571875" cy="561975"/>
          </a:xfrm>
        </p:spPr>
        <p:txBody>
          <a:bodyPr>
            <a:noAutofit/>
          </a:bodyPr>
          <a:lstStyle>
            <a:lvl1pPr marL="0" indent="0">
              <a:buNone/>
              <a:defRPr sz="1100" i="1"/>
            </a:lvl1pPr>
          </a:lstStyle>
          <a:p>
            <a:pPr lvl="0"/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MX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CO" dirty="0"/>
          </a:p>
          <a:p>
            <a:pPr lvl="0"/>
            <a:endParaRPr lang="es-CO" dirty="0"/>
          </a:p>
        </p:txBody>
      </p:sp>
      <p:sp>
        <p:nvSpPr>
          <p:cNvPr id="18" name="Marcador de texto 14">
            <a:extLst>
              <a:ext uri="{FF2B5EF4-FFF2-40B4-BE49-F238E27FC236}">
                <a16:creationId xmlns:a16="http://schemas.microsoft.com/office/drawing/2014/main" id="{B8E9AEEE-9AF7-F19A-2641-4776695E858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2657475"/>
            <a:ext cx="3571875" cy="1990725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i="0"/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  <a:b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</a:b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  <a:b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</a:b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schemeClr val="tx1">
                    <a:lumMod val="50000"/>
                  </a:schemeClr>
                </a:solidFill>
                <a:latin typeface="Helvetica" pitchFamily="2" charset="0"/>
              </a:rPr>
              <a:t>Lorem ipsum dolor sit amet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400" dirty="0">
              <a:solidFill>
                <a:schemeClr val="tx1">
                  <a:lumMod val="50000"/>
                </a:schemeClr>
              </a:solidFill>
              <a:latin typeface="Helvetica" pitchFamily="2" charset="0"/>
            </a:endParaRPr>
          </a:p>
          <a:p>
            <a:pPr lvl="0"/>
            <a:endParaRPr lang="es-MX" dirty="0"/>
          </a:p>
        </p:txBody>
      </p:sp>
      <p:sp>
        <p:nvSpPr>
          <p:cNvPr id="19" name="Marcador de texto 16">
            <a:extLst>
              <a:ext uri="{FF2B5EF4-FFF2-40B4-BE49-F238E27FC236}">
                <a16:creationId xmlns:a16="http://schemas.microsoft.com/office/drawing/2014/main" id="{06A70C18-634E-9CD5-2B69-49947BFF37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5200650"/>
            <a:ext cx="3571875" cy="561975"/>
          </a:xfrm>
        </p:spPr>
        <p:txBody>
          <a:bodyPr>
            <a:noAutofit/>
          </a:bodyPr>
          <a:lstStyle>
            <a:lvl1pPr marL="0" indent="0">
              <a:buNone/>
              <a:defRPr sz="1100" i="1"/>
            </a:lvl1pPr>
          </a:lstStyle>
          <a:p>
            <a:pPr lvl="0"/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MX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CO" dirty="0"/>
          </a:p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1983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D4BDFB3D-1D15-0AC0-3CB0-DA069A37F2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396" y="2320995"/>
            <a:ext cx="3595204" cy="54292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+mj-lt"/>
              </a:defRPr>
            </a:lvl1pPr>
          </a:lstStyle>
          <a:p>
            <a:pPr lvl="0"/>
            <a:r>
              <a:rPr lang="es-MX" dirty="0"/>
              <a:t>Subtítulo</a:t>
            </a:r>
            <a:endParaRPr lang="es-CO" dirty="0"/>
          </a:p>
        </p:txBody>
      </p:sp>
      <p:sp>
        <p:nvSpPr>
          <p:cNvPr id="20" name="Marcador de posición de imagen 19">
            <a:extLst>
              <a:ext uri="{FF2B5EF4-FFF2-40B4-BE49-F238E27FC236}">
                <a16:creationId xmlns:a16="http://schemas.microsoft.com/office/drawing/2014/main" id="{1E3087B1-4197-E06C-3C76-778DDD696C6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1511" y="1414670"/>
            <a:ext cx="2640013" cy="21177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AD460F98-2D5B-E42D-1398-E4E7DB648D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811463" y="1414670"/>
            <a:ext cx="1236662" cy="1100137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A515F135-C870-96FB-F9A3-3316F27E850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128064" y="1414463"/>
            <a:ext cx="1238436" cy="1100137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6" name="Marcador de posición de imagen 25">
            <a:extLst>
              <a:ext uri="{FF2B5EF4-FFF2-40B4-BE49-F238E27FC236}">
                <a16:creationId xmlns:a16="http://schemas.microsoft.com/office/drawing/2014/main" id="{77BB6DF2-0DD1-B6F2-2CD7-06EDE0AF85C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812213" y="2619375"/>
            <a:ext cx="2554287" cy="91281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8" name="Marcador de posición de imagen 27">
            <a:extLst>
              <a:ext uri="{FF2B5EF4-FFF2-40B4-BE49-F238E27FC236}">
                <a16:creationId xmlns:a16="http://schemas.microsoft.com/office/drawing/2014/main" id="{8B285EDD-731F-5904-7591-A3A804D7D82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095480" y="3636756"/>
            <a:ext cx="5272087" cy="2116137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30" name="Marcador de texto 29">
            <a:extLst>
              <a:ext uri="{FF2B5EF4-FFF2-40B4-BE49-F238E27FC236}">
                <a16:creationId xmlns:a16="http://schemas.microsoft.com/office/drawing/2014/main" id="{D6E3850F-3705-2DB1-DB3F-9806E2730C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396" y="3107989"/>
            <a:ext cx="4512363" cy="1255291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Helvetica Light" panose="020B040302020202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CO" sz="1400" dirty="0" err="1">
                <a:effectLst/>
                <a:latin typeface="Helvetica Light"/>
              </a:rPr>
              <a:t>Lorem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ipsum</a:t>
            </a:r>
            <a:r>
              <a:rPr lang="es-CO" sz="1400" dirty="0">
                <a:effectLst/>
                <a:latin typeface="Helvetica Light"/>
              </a:rPr>
              <a:t> dolor </a:t>
            </a:r>
            <a:r>
              <a:rPr lang="es-CO" sz="1400" dirty="0" err="1">
                <a:effectLst/>
                <a:latin typeface="Helvetica Light"/>
              </a:rPr>
              <a:t>sit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amet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consectetuer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adipiscing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elit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commodo </a:t>
            </a:r>
            <a:r>
              <a:rPr lang="es-CO" sz="1400" dirty="0" err="1">
                <a:effectLst/>
                <a:latin typeface="Helvetica Light"/>
              </a:rPr>
              <a:t>ligula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eget</a:t>
            </a:r>
            <a:r>
              <a:rPr lang="es-CO" sz="1400" dirty="0">
                <a:effectLst/>
                <a:latin typeface="Helvetica Light"/>
              </a:rPr>
              <a:t> dolor.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. Cum </a:t>
            </a:r>
            <a:r>
              <a:rPr lang="es-CO" sz="1400" dirty="0" err="1">
                <a:effectLst/>
                <a:latin typeface="Helvetica Light"/>
              </a:rPr>
              <a:t>sociis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natoque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penatibus</a:t>
            </a:r>
            <a:r>
              <a:rPr lang="es-CO" sz="1400" dirty="0">
                <a:effectLst/>
                <a:latin typeface="Helvetica Light"/>
              </a:rPr>
              <a:t> et </a:t>
            </a:r>
            <a:r>
              <a:rPr lang="es-CO" sz="1400" dirty="0" err="1">
                <a:effectLst/>
                <a:latin typeface="Helvetica Light"/>
              </a:rPr>
              <a:t>magnis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dis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parturient</a:t>
            </a:r>
            <a:r>
              <a:rPr lang="es-CO" sz="1400" dirty="0">
                <a:effectLst/>
                <a:latin typeface="Helvetica Light"/>
              </a:rPr>
              <a:t> montes, </a:t>
            </a:r>
            <a:r>
              <a:rPr lang="es-CO" sz="1400" dirty="0" err="1">
                <a:effectLst/>
                <a:latin typeface="Helvetica Light"/>
              </a:rPr>
              <a:t>nascetur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ridiculus</a:t>
            </a:r>
            <a:r>
              <a:rPr lang="es-CO" sz="1400" dirty="0">
                <a:effectLst/>
                <a:latin typeface="Helvetica Light"/>
              </a:rPr>
              <a:t> mus. </a:t>
            </a:r>
            <a:r>
              <a:rPr lang="es-CO" sz="1400" dirty="0" err="1">
                <a:effectLst/>
                <a:latin typeface="Helvetica Light"/>
              </a:rPr>
              <a:t>Donec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quam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felis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ultricies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nec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pellentesque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eu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pretium</a:t>
            </a:r>
            <a:r>
              <a:rPr lang="es-CO" sz="1400" dirty="0">
                <a:effectLst/>
                <a:latin typeface="Helvetica Light"/>
              </a:rPr>
              <a:t> quis, </a:t>
            </a:r>
            <a:r>
              <a:rPr lang="es-CO" sz="1400" dirty="0" err="1">
                <a:effectLst/>
                <a:latin typeface="Helvetica Light"/>
              </a:rPr>
              <a:t>sem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Nulla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consequat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 quis </a:t>
            </a:r>
            <a:r>
              <a:rPr lang="es-CO" sz="1400" dirty="0" err="1">
                <a:effectLst/>
                <a:latin typeface="Helvetica Light"/>
              </a:rPr>
              <a:t>enim</a:t>
            </a:r>
            <a:r>
              <a:rPr lang="es-CO" sz="1400" dirty="0">
                <a:effectLst/>
                <a:latin typeface="Helvetica Light"/>
              </a:rPr>
              <a:t>.</a:t>
            </a:r>
          </a:p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50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E288C5D0-2133-F251-F7E8-D6835080A00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8819" y="1629182"/>
            <a:ext cx="3275013" cy="230187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5" name="Marcador de posición de imagen 23">
            <a:extLst>
              <a:ext uri="{FF2B5EF4-FFF2-40B4-BE49-F238E27FC236}">
                <a16:creationId xmlns:a16="http://schemas.microsoft.com/office/drawing/2014/main" id="{CAA9F12E-0A73-F9A3-D56E-CB5C89F13B6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58819" y="4064845"/>
            <a:ext cx="6537424" cy="230187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6" name="Marcador de posición de imagen 23">
            <a:extLst>
              <a:ext uri="{FF2B5EF4-FFF2-40B4-BE49-F238E27FC236}">
                <a16:creationId xmlns:a16="http://schemas.microsoft.com/office/drawing/2014/main" id="{5DB82F5A-FB86-66C1-F944-94E89943FC2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29868" y="2932700"/>
            <a:ext cx="4368013" cy="343402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7" name="Marcador de posición de imagen 23">
            <a:extLst>
              <a:ext uri="{FF2B5EF4-FFF2-40B4-BE49-F238E27FC236}">
                <a16:creationId xmlns:a16="http://schemas.microsoft.com/office/drawing/2014/main" id="{8D7FA732-FC54-307B-A841-64EEEAF3CD9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34504" y="2913907"/>
            <a:ext cx="3168040" cy="1084044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8" name="Marcador de posición de imagen 23">
            <a:extLst>
              <a:ext uri="{FF2B5EF4-FFF2-40B4-BE49-F238E27FC236}">
                <a16:creationId xmlns:a16="http://schemas.microsoft.com/office/drawing/2014/main" id="{1D5C1134-D6B1-4F89-DD6C-2DDAA7C03B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934504" y="1645467"/>
            <a:ext cx="1551600" cy="120154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29" name="Marcador de posición de imagen 23">
            <a:extLst>
              <a:ext uri="{FF2B5EF4-FFF2-40B4-BE49-F238E27FC236}">
                <a16:creationId xmlns:a16="http://schemas.microsoft.com/office/drawing/2014/main" id="{3E1F0DF4-4331-6AB7-673C-8A6B7F2F2D7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583761" y="1635889"/>
            <a:ext cx="1551600" cy="120154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30" name="Marcador de posición de imagen 23">
            <a:extLst>
              <a:ext uri="{FF2B5EF4-FFF2-40B4-BE49-F238E27FC236}">
                <a16:creationId xmlns:a16="http://schemas.microsoft.com/office/drawing/2014/main" id="{289816BB-0DCD-74B7-AD61-BF0E5488B21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29868" y="1645467"/>
            <a:ext cx="1551600" cy="120154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  <p:sp>
        <p:nvSpPr>
          <p:cNvPr id="31" name="Marcador de posición de imagen 23">
            <a:extLst>
              <a:ext uri="{FF2B5EF4-FFF2-40B4-BE49-F238E27FC236}">
                <a16:creationId xmlns:a16="http://schemas.microsoft.com/office/drawing/2014/main" id="{868493AC-46A8-F6EE-ED6B-DB669550A15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894879" y="1635889"/>
            <a:ext cx="2703002" cy="120154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s-MX" dirty="0"/>
              <a:t>Imagen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5797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D4BDFB3D-1D15-0AC0-3CB0-DA069A37F2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396" y="2320995"/>
            <a:ext cx="3595204" cy="54292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+mj-lt"/>
              </a:defRPr>
            </a:lvl1pPr>
          </a:lstStyle>
          <a:p>
            <a:pPr lvl="0"/>
            <a:r>
              <a:rPr lang="es-MX" dirty="0"/>
              <a:t>Subtítulo</a:t>
            </a:r>
            <a:endParaRPr lang="es-CO" dirty="0"/>
          </a:p>
        </p:txBody>
      </p:sp>
      <p:sp>
        <p:nvSpPr>
          <p:cNvPr id="30" name="Marcador de texto 29">
            <a:extLst>
              <a:ext uri="{FF2B5EF4-FFF2-40B4-BE49-F238E27FC236}">
                <a16:creationId xmlns:a16="http://schemas.microsoft.com/office/drawing/2014/main" id="{D6E3850F-3705-2DB1-DB3F-9806E2730C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396" y="3107989"/>
            <a:ext cx="4512363" cy="1255291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Helvetica Light" panose="020B040302020202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CO" sz="1400" dirty="0" err="1">
                <a:effectLst/>
                <a:latin typeface="Helvetica Light"/>
              </a:rPr>
              <a:t>Lorem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ipsum</a:t>
            </a:r>
            <a:r>
              <a:rPr lang="es-CO" sz="1400" dirty="0">
                <a:effectLst/>
                <a:latin typeface="Helvetica Light"/>
              </a:rPr>
              <a:t> dolor </a:t>
            </a:r>
            <a:r>
              <a:rPr lang="es-CO" sz="1400" dirty="0" err="1">
                <a:effectLst/>
                <a:latin typeface="Helvetica Light"/>
              </a:rPr>
              <a:t>sit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amet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consectetuer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adipiscing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elit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commodo </a:t>
            </a:r>
            <a:r>
              <a:rPr lang="es-CO" sz="1400" dirty="0" err="1">
                <a:effectLst/>
                <a:latin typeface="Helvetica Light"/>
              </a:rPr>
              <a:t>ligula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eget</a:t>
            </a:r>
            <a:r>
              <a:rPr lang="es-CO" sz="1400" dirty="0">
                <a:effectLst/>
                <a:latin typeface="Helvetica Light"/>
              </a:rPr>
              <a:t> dolor. </a:t>
            </a:r>
            <a:r>
              <a:rPr lang="es-CO" sz="1400" dirty="0" err="1">
                <a:effectLst/>
                <a:latin typeface="Helvetica Light"/>
              </a:rPr>
              <a:t>Aenean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. Cum </a:t>
            </a:r>
            <a:r>
              <a:rPr lang="es-CO" sz="1400" dirty="0" err="1">
                <a:effectLst/>
                <a:latin typeface="Helvetica Light"/>
              </a:rPr>
              <a:t>sociis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natoque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penatibus</a:t>
            </a:r>
            <a:r>
              <a:rPr lang="es-CO" sz="1400" dirty="0">
                <a:effectLst/>
                <a:latin typeface="Helvetica Light"/>
              </a:rPr>
              <a:t> et </a:t>
            </a:r>
            <a:r>
              <a:rPr lang="es-CO" sz="1400" dirty="0" err="1">
                <a:effectLst/>
                <a:latin typeface="Helvetica Light"/>
              </a:rPr>
              <a:t>magnis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dis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parturient</a:t>
            </a:r>
            <a:r>
              <a:rPr lang="es-CO" sz="1400" dirty="0">
                <a:effectLst/>
                <a:latin typeface="Helvetica Light"/>
              </a:rPr>
              <a:t> montes, </a:t>
            </a:r>
            <a:r>
              <a:rPr lang="es-CO" sz="1400" dirty="0" err="1">
                <a:effectLst/>
                <a:latin typeface="Helvetica Light"/>
              </a:rPr>
              <a:t>nascetur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ridiculus</a:t>
            </a:r>
            <a:r>
              <a:rPr lang="es-CO" sz="1400" dirty="0">
                <a:effectLst/>
                <a:latin typeface="Helvetica Light"/>
              </a:rPr>
              <a:t> mus. </a:t>
            </a:r>
            <a:r>
              <a:rPr lang="es-CO" sz="1400" dirty="0" err="1">
                <a:effectLst/>
                <a:latin typeface="Helvetica Light"/>
              </a:rPr>
              <a:t>Donec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quam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felis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ultricies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nec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pellentesque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eu</a:t>
            </a:r>
            <a:r>
              <a:rPr lang="es-CO" sz="1400" dirty="0">
                <a:effectLst/>
                <a:latin typeface="Helvetica Light"/>
              </a:rPr>
              <a:t>, </a:t>
            </a:r>
            <a:r>
              <a:rPr lang="es-CO" sz="1400" dirty="0" err="1">
                <a:effectLst/>
                <a:latin typeface="Helvetica Light"/>
              </a:rPr>
              <a:t>pretium</a:t>
            </a:r>
            <a:r>
              <a:rPr lang="es-CO" sz="1400" dirty="0">
                <a:effectLst/>
                <a:latin typeface="Helvetica Light"/>
              </a:rPr>
              <a:t> quis, </a:t>
            </a:r>
            <a:r>
              <a:rPr lang="es-CO" sz="1400" dirty="0" err="1">
                <a:effectLst/>
                <a:latin typeface="Helvetica Light"/>
              </a:rPr>
              <a:t>sem</a:t>
            </a:r>
            <a:r>
              <a:rPr lang="es-CO" sz="1400" dirty="0">
                <a:effectLst/>
                <a:latin typeface="Helvetica Light"/>
              </a:rPr>
              <a:t>. </a:t>
            </a:r>
            <a:r>
              <a:rPr lang="es-CO" sz="1400" dirty="0" err="1">
                <a:effectLst/>
                <a:latin typeface="Helvetica Light"/>
              </a:rPr>
              <a:t>Nulla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consequat</a:t>
            </a:r>
            <a:r>
              <a:rPr lang="es-CO" sz="1400" dirty="0">
                <a:effectLst/>
                <a:latin typeface="Helvetica Light"/>
              </a:rPr>
              <a:t> </a:t>
            </a:r>
            <a:r>
              <a:rPr lang="es-CO" sz="1400" dirty="0" err="1">
                <a:effectLst/>
                <a:latin typeface="Helvetica Light"/>
              </a:rPr>
              <a:t>massa</a:t>
            </a:r>
            <a:r>
              <a:rPr lang="es-CO" sz="1400" dirty="0">
                <a:effectLst/>
                <a:latin typeface="Helvetica Light"/>
              </a:rPr>
              <a:t> quis </a:t>
            </a:r>
            <a:r>
              <a:rPr lang="es-CO" sz="1400" dirty="0" err="1">
                <a:effectLst/>
                <a:latin typeface="Helvetica Light"/>
              </a:rPr>
              <a:t>enim</a:t>
            </a:r>
            <a:r>
              <a:rPr lang="es-CO" sz="1400" dirty="0">
                <a:effectLst/>
                <a:latin typeface="Helvetica Light"/>
              </a:rPr>
              <a:t>.</a:t>
            </a:r>
          </a:p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196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E2D5830-D837-D408-FABC-920410DC6CFA}"/>
              </a:ext>
            </a:extLst>
          </p:cNvPr>
          <p:cNvCxnSpPr>
            <a:cxnSpLocks/>
          </p:cNvCxnSpPr>
          <p:nvPr userDrawn="1"/>
        </p:nvCxnSpPr>
        <p:spPr>
          <a:xfrm>
            <a:off x="361121" y="821634"/>
            <a:ext cx="11585439" cy="0"/>
          </a:xfrm>
          <a:prstGeom prst="line">
            <a:avLst/>
          </a:prstGeom>
          <a:ln w="28575" cmpd="sng">
            <a:gradFill>
              <a:gsLst>
                <a:gs pos="60000">
                  <a:srgbClr val="FF0000"/>
                </a:gs>
                <a:gs pos="100000">
                  <a:srgbClr val="B5008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39F840FC-E256-C827-240D-894B9527B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8125" y="112533"/>
            <a:ext cx="2000036" cy="572927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17C910C-505C-D934-D5FE-A5765F813C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121" y="285751"/>
            <a:ext cx="7153275" cy="39971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Título presentación</a:t>
            </a:r>
            <a:endParaRPr lang="es-CO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D4BDFB3D-1D15-0AC0-3CB0-DA069A37F2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521" y="4955839"/>
            <a:ext cx="3595204" cy="542925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rgbClr val="FF0000"/>
                </a:solidFill>
                <a:latin typeface="+mj-lt"/>
              </a:defRPr>
            </a:lvl1pPr>
          </a:lstStyle>
          <a:p>
            <a:pPr lvl="0"/>
            <a:r>
              <a:rPr lang="es-MX" dirty="0"/>
              <a:t>Subtítulo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E4E24E-DE6F-A4D7-9C0D-460645AEC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7824" y="4955839"/>
            <a:ext cx="5934075" cy="1435436"/>
          </a:xfrm>
        </p:spPr>
        <p:txBody>
          <a:bodyPr>
            <a:noAutofit/>
          </a:bodyPr>
          <a:lstStyle>
            <a:lvl1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latin typeface="Helvetica Light" panose="020B0403020202020204"/>
              </a:defRPr>
            </a:lvl1pPr>
          </a:lstStyle>
          <a:p>
            <a:pPr lvl="0"/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MX" dirty="0"/>
          </a:p>
          <a:p>
            <a:pPr lvl="0"/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MX" dirty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CO" dirty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endParaRPr lang="es-CO" dirty="0"/>
          </a:p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285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BF6E742-6C77-787D-4552-2CA8B8E3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dirty="0"/>
              <a:t>Haz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DAD2AE-82AA-6436-DAB8-E0B23799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0D6FAD-FC2B-9AD8-8AB8-ED36B834C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D18A-39E0-6542-BED5-411F576BE19E}" type="datetimeFigureOut">
              <a:rPr lang="es-CO" smtClean="0"/>
              <a:t>20/11/2023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45FDA-5DEE-1342-D999-E842B4673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2532D7-2FE9-A37D-0031-9425B94BF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58678-7BEB-4B4E-9B0A-4AAF15811D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77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70" r:id="rId3"/>
    <p:sldLayoutId id="2147483672" r:id="rId4"/>
    <p:sldLayoutId id="2147483673" r:id="rId5"/>
    <p:sldLayoutId id="2147483671" r:id="rId6"/>
    <p:sldLayoutId id="2147483667" r:id="rId7"/>
    <p:sldLayoutId id="2147483675" r:id="rId8"/>
    <p:sldLayoutId id="2147483676" r:id="rId9"/>
    <p:sldLayoutId id="2147483677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7451E-E798-04B7-53EA-1FD4AFB2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Mesa de trabajo SAF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63F1BF-2004-45AE-2407-9576BE40BD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/>
              <a:t>Colombia, noviembre 2023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1456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7451E-E798-04B7-53EA-1FD4AFB2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Mesa de trabajo SAF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63F1BF-2004-45AE-2407-9576BE40BD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/>
              <a:t>Colombia, noviembre 2023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121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BFB9-3BDB-44EE-562C-D2A88D0E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Frentes de acción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9E0A64-48E8-20AD-DAA0-9BF42DC7E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3733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A988BEF1-9217-EE2D-1F83-C292372123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Frentes de acción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038D81-21DF-88E7-BED0-01FBE41813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121" y="1728197"/>
            <a:ext cx="11463713" cy="4610958"/>
          </a:xfrm>
        </p:spPr>
        <p:txBody>
          <a:bodyPr>
            <a:normAutofit fontScale="77500" lnSpcReduction="20000"/>
          </a:bodyPr>
          <a:lstStyle/>
          <a:p>
            <a:r>
              <a:rPr lang="es-MX" sz="3800" dirty="0"/>
              <a:t>Avianca Fuel: programa de eficiencia en consumo de combustible</a:t>
            </a:r>
          </a:p>
          <a:p>
            <a:r>
              <a:rPr lang="es-MX" sz="3800" dirty="0"/>
              <a:t>Modelo de negocio: reconfiguración de cabinas, modelo de servicio abordo, red punto a punto. </a:t>
            </a:r>
          </a:p>
          <a:p>
            <a:r>
              <a:rPr lang="es-MX" sz="3800" dirty="0"/>
              <a:t>Programa de compensación de emisiones: aerolínea y pasajeros</a:t>
            </a:r>
          </a:p>
          <a:p>
            <a:r>
              <a:rPr lang="es-MX" sz="3800" dirty="0"/>
              <a:t>Inversión en aviones y tecnología.</a:t>
            </a:r>
          </a:p>
        </p:txBody>
      </p:sp>
    </p:spTree>
    <p:extLst>
      <p:ext uri="{BB962C8B-B14F-4D97-AF65-F5344CB8AC3E}">
        <p14:creationId xmlns:p14="http://schemas.microsoft.com/office/powerpoint/2010/main" val="171499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BFB9-3BDB-44EE-562C-D2A88D0E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Algunos datos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9E0A64-48E8-20AD-DAA0-9BF42DC7E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121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1">
            <a:extLst>
              <a:ext uri="{FF2B5EF4-FFF2-40B4-BE49-F238E27FC236}">
                <a16:creationId xmlns:a16="http://schemas.microsoft.com/office/drawing/2014/main" id="{A3CA17FF-BED5-282D-2DC3-B1EE9D57F1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1121" y="285750"/>
            <a:ext cx="8433558" cy="484811"/>
          </a:xfrm>
        </p:spPr>
        <p:txBody>
          <a:bodyPr>
            <a:normAutofit/>
          </a:bodyPr>
          <a:lstStyle/>
          <a:p>
            <a:r>
              <a:rPr lang="es-MX" dirty="0"/>
              <a:t>Algunos resultados</a:t>
            </a:r>
            <a:endParaRPr lang="es-CO" dirty="0"/>
          </a:p>
        </p:txBody>
      </p:sp>
      <p:graphicFrame>
        <p:nvGraphicFramePr>
          <p:cNvPr id="2" name="Tabla 14">
            <a:extLst>
              <a:ext uri="{FF2B5EF4-FFF2-40B4-BE49-F238E27FC236}">
                <a16:creationId xmlns:a16="http://schemas.microsoft.com/office/drawing/2014/main" id="{454192AC-1F0A-FB23-776D-09A57E82A146}"/>
              </a:ext>
            </a:extLst>
          </p:cNvPr>
          <p:cNvGraphicFramePr>
            <a:graphicFrameLocks noGrp="1"/>
          </p:cNvGraphicFramePr>
          <p:nvPr/>
        </p:nvGraphicFramePr>
        <p:xfrm>
          <a:off x="258792" y="948905"/>
          <a:ext cx="11693179" cy="544520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630390">
                  <a:extLst>
                    <a:ext uri="{9D8B030D-6E8A-4147-A177-3AD203B41FA5}">
                      <a16:colId xmlns:a16="http://schemas.microsoft.com/office/drawing/2014/main" val="2748513056"/>
                    </a:ext>
                  </a:extLst>
                </a:gridCol>
                <a:gridCol w="1346325">
                  <a:extLst>
                    <a:ext uri="{9D8B030D-6E8A-4147-A177-3AD203B41FA5}">
                      <a16:colId xmlns:a16="http://schemas.microsoft.com/office/drawing/2014/main" val="4160925929"/>
                    </a:ext>
                  </a:extLst>
                </a:gridCol>
                <a:gridCol w="1617451">
                  <a:extLst>
                    <a:ext uri="{9D8B030D-6E8A-4147-A177-3AD203B41FA5}">
                      <a16:colId xmlns:a16="http://schemas.microsoft.com/office/drawing/2014/main" val="486023068"/>
                    </a:ext>
                  </a:extLst>
                </a:gridCol>
                <a:gridCol w="1682150">
                  <a:extLst>
                    <a:ext uri="{9D8B030D-6E8A-4147-A177-3AD203B41FA5}">
                      <a16:colId xmlns:a16="http://schemas.microsoft.com/office/drawing/2014/main" val="895523182"/>
                    </a:ext>
                  </a:extLst>
                </a:gridCol>
                <a:gridCol w="5416863">
                  <a:extLst>
                    <a:ext uri="{9D8B030D-6E8A-4147-A177-3AD203B41FA5}">
                      <a16:colId xmlns:a16="http://schemas.microsoft.com/office/drawing/2014/main" val="3888689335"/>
                    </a:ext>
                  </a:extLst>
                </a:gridCol>
              </a:tblGrid>
              <a:tr h="343236"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Helvetica Light Oblique"/>
                        </a:rPr>
                        <a:t>Indicador 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D4E1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Helvetica Light Oblique"/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D4E1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Helvetica Light Oblique"/>
                        </a:rPr>
                        <a:t>HOY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D4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Helvetica Light Oblique"/>
                        </a:rPr>
                        <a:t>Variación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D4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Helvetica Light Oblique"/>
                        </a:rPr>
                        <a:t>Explicación </a:t>
                      </a:r>
                      <a:endParaRPr lang="es-CO" sz="1400">
                        <a:ln>
                          <a:noFill/>
                        </a:ln>
                        <a:solidFill>
                          <a:srgbClr val="FF0000"/>
                        </a:solidFill>
                        <a:latin typeface="Helvetica Light Oblique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D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596855"/>
                  </a:ext>
                </a:extLst>
              </a:tr>
              <a:tr h="1058313"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292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Emisiones por pasajero (gCO2/</a:t>
                      </a:r>
                      <a:r>
                        <a:rPr lang="es-ES" sz="1400" b="1" i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RPKs</a:t>
                      </a:r>
                      <a:r>
                        <a:rPr lang="es-ES" sz="1400" b="1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)*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pPr algn="ctr"/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106,8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pPr algn="ctr"/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algn="ctr"/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80,42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algn="ctr"/>
                      <a:r>
                        <a:rPr lang="es-CO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-25%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15% obedece a la reconfiguración de aeronaves y el 10% restante es gracias al programa de fuel </a:t>
                      </a:r>
                      <a:r>
                        <a:rPr lang="es-ES" sz="1400" err="1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efficiency</a:t>
                      </a:r>
                      <a:r>
                        <a:rPr lang="es-E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, estandarización de flota (retiro A330 y ATR) y nueva configuración de rutas.</a:t>
                      </a:r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514913"/>
                  </a:ext>
                </a:extLst>
              </a:tr>
              <a:tr h="1733909"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r>
                        <a:rPr lang="es-E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Compensación de emisiones COL </a:t>
                      </a:r>
                    </a:p>
                    <a:p>
                      <a:pPr lvl="0">
                        <a:buNone/>
                      </a:pPr>
                      <a:r>
                        <a:rPr lang="es-E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(ton CO2)</a:t>
                      </a:r>
                    </a:p>
                    <a:p>
                      <a:pPr lvl="0">
                        <a:buNone/>
                      </a:pPr>
                      <a:endParaRPr lang="es-E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r>
                        <a:rPr lang="es-E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(Propia y voluntaria)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CO" sz="14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CO" sz="14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300.000</a:t>
                      </a:r>
                      <a:endParaRPr lang="es-CO" dirty="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CO" sz="14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endParaRPr lang="es-CO" sz="14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r>
                        <a:rPr lang="es-CO" sz="14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Para el 2022: </a:t>
                      </a:r>
                      <a:endParaRPr lang="en-US" sz="14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735,174</a:t>
                      </a:r>
                      <a:endParaRPr lang="es-CO" sz="1400" u="none" dirty="0"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buNone/>
                      </a:pPr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buNone/>
                      </a:pPr>
                      <a:endParaRPr lang="es-CO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buNone/>
                      </a:pPr>
                      <a:r>
                        <a:rPr lang="es-CO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+40.8%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Proyectos debidamente certificados forestales y de energías sostenibles. Desde 2019 se han compensado en Colombia </a:t>
                      </a:r>
                      <a:r>
                        <a:rPr lang="es-CO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2'280.476</a:t>
                      </a:r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millones de ton de CO2, esto corresponde al </a:t>
                      </a:r>
                      <a:r>
                        <a:rPr lang="es-CO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70.26%</a:t>
                      </a:r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del total de las emisiones domésticas. </a:t>
                      </a:r>
                    </a:p>
                    <a:p>
                      <a:pPr lvl="0">
                        <a:buNone/>
                      </a:pPr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Además de hacerlo como compañía hemos creado un programa dónde nuestros colaboradores y clientes también pueden sumarse a nuestra lucha contra el cambio climático y compensar su huella viajando con </a:t>
                      </a:r>
                      <a:r>
                        <a:rPr lang="es-CO" sz="1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avianca</a:t>
                      </a:r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. 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07447"/>
                  </a:ext>
                </a:extLst>
              </a:tr>
              <a:tr h="2245335"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endParaRPr lang="es-ES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endParaRPr lang="es-ES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endParaRPr lang="es-E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r>
                        <a:rPr lang="es-ES" sz="1400" b="1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Carbon</a:t>
                      </a:r>
                      <a:r>
                        <a:rPr lang="es-E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 </a:t>
                      </a:r>
                      <a:r>
                        <a:rPr lang="es-ES" sz="1400" b="1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Disclosure</a:t>
                      </a:r>
                      <a:r>
                        <a:rPr lang="es-E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 Project </a:t>
                      </a:r>
                    </a:p>
                    <a:p>
                      <a:pPr lvl="0">
                        <a:buNone/>
                      </a:pPr>
                      <a:r>
                        <a:rPr lang="es-E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(CDP)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endParaRPr lang="es-CO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endParaRPr lang="es-CO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endParaRPr lang="es-CO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r>
                        <a:rPr lang="es-CO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B-</a:t>
                      </a:r>
                      <a:endParaRPr lang="es-CO" sz="1800" b="1">
                        <a:latin typeface="Helvetica Light Oblique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1pPr>
                      <a:lvl2pPr marL="0" marR="0" indent="228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2pPr>
                      <a:lvl3pPr marL="0" marR="0" indent="457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3pPr>
                      <a:lvl4pPr marL="0" marR="0" indent="685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4pPr>
                      <a:lvl5pPr marL="0" marR="0" indent="9144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5pPr>
                      <a:lvl6pPr marL="0" marR="0" indent="11430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6pPr>
                      <a:lvl7pPr marL="0" marR="0" indent="13716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7pPr>
                      <a:lvl8pPr marL="0" marR="0" indent="16002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8pPr>
                      <a:lvl9pPr marL="0" marR="0" indent="1828800" algn="ctr" defTabSz="2921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Neue"/>
                        </a:defRPr>
                      </a:lvl9pPr>
                    </a:lstStyle>
                    <a:p>
                      <a:endParaRPr lang="es-CO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endParaRPr lang="es-CO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endParaRPr lang="es-CO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r>
                        <a:rPr lang="es-CO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>
                        <a:buNone/>
                      </a:pPr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  <a:p>
                      <a:pPr lvl="0" algn="ctr">
                        <a:buNone/>
                      </a:pPr>
                      <a:r>
                        <a:rPr lang="es-CO" sz="2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+1</a:t>
                      </a:r>
                    </a:p>
                    <a:p>
                      <a:pPr lvl="0" algn="ctr">
                        <a:buNone/>
                      </a:pPr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elvetica Light Oblique"/>
                        </a:rPr>
                        <a:t>Un nivel más por nuestra gestión frente al cambio climático</a:t>
                      </a:r>
                    </a:p>
                    <a:p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elvetica Light Oblique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Participamos en la plataforma de reporte mundial CDP en donde reportamos nuestra gestión frente a cambio climático y somos calificados. </a:t>
                      </a:r>
                    </a:p>
                    <a:p>
                      <a:pPr lvl="0">
                        <a:buNone/>
                      </a:pPr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s-CO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En 2022 nuestro nivel de gestión fue B superior a: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s-CO" sz="1400" b="0" i="0" u="none" strike="noStrike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Helvetica"/>
                        </a:rPr>
                        <a:t>La media regional de América del Sur ( C ) </a:t>
                      </a:r>
                      <a:endParaRPr lang="es-CO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s-CO" sz="1400" b="0" i="0" u="none" strike="noStrike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Helvetica"/>
                        </a:rPr>
                        <a:t>La media del sector del transporte aéreo, que es de  ( B-) </a:t>
                      </a:r>
                      <a:endParaRPr lang="es-CO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s-CO" sz="1400" b="0" i="0" u="none" strike="noStrike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Helvetica"/>
                        </a:rPr>
                        <a:t>La media global de las empresas ( B- )</a:t>
                      </a:r>
                      <a:endParaRPr lang="es-CO" dirty="0"/>
                    </a:p>
                    <a:p>
                      <a:pPr lvl="0">
                        <a:buNone/>
                      </a:pPr>
                      <a:endParaRPr lang="es-CO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6630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24759E3E-2150-4B1F-D209-0FE181674645}"/>
              </a:ext>
            </a:extLst>
          </p:cNvPr>
          <p:cNvSpPr txBox="1"/>
          <p:nvPr/>
        </p:nvSpPr>
        <p:spPr>
          <a:xfrm>
            <a:off x="7965056" y="6446806"/>
            <a:ext cx="409467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400" dirty="0">
                <a:cs typeface="Helvetica"/>
              </a:rPr>
              <a:t>*</a:t>
            </a:r>
            <a:r>
              <a:rPr lang="es-ES" sz="1400" b="1" dirty="0" err="1">
                <a:cs typeface="Helvetica"/>
              </a:rPr>
              <a:t>RPKs</a:t>
            </a:r>
            <a:r>
              <a:rPr lang="es-ES" sz="1400" b="1" dirty="0">
                <a:cs typeface="Helvetica"/>
              </a:rPr>
              <a:t>:</a:t>
            </a:r>
            <a:r>
              <a:rPr lang="es-ES" sz="1400" dirty="0">
                <a:cs typeface="Helvetica"/>
              </a:rPr>
              <a:t> Pasajeros pagos por kilómetro recorrido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597303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5782E97-8D7A-93FC-EF52-DE15FC537E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Impuesto al carbono en Colombia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F76420-E291-1918-D034-A6B01BC30F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1121" y="2770545"/>
            <a:ext cx="2259176" cy="542925"/>
          </a:xfrm>
        </p:spPr>
        <p:txBody>
          <a:bodyPr>
            <a:normAutofit fontScale="92500"/>
          </a:bodyPr>
          <a:lstStyle/>
          <a:p>
            <a:r>
              <a:rPr lang="es-MX" dirty="0"/>
              <a:t>Precio y costo</a:t>
            </a:r>
            <a:endParaRPr lang="es-CO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DE9C0247-7B87-FADB-5C6E-22B2D135C60B}"/>
              </a:ext>
            </a:extLst>
          </p:cNvPr>
          <p:cNvGraphicFramePr>
            <a:graphicFrameLocks/>
          </p:cNvGraphicFramePr>
          <p:nvPr/>
        </p:nvGraphicFramePr>
        <p:xfrm>
          <a:off x="4294595" y="1397285"/>
          <a:ext cx="7921375" cy="50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58A43F93-B479-F0BE-356C-B643A1956C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7125" y="3313470"/>
            <a:ext cx="3829797" cy="3077054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El impuesto al carbono cambia en febrero de cada año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dirty="0">
                <a:effectLst/>
                <a:latin typeface="Helvetica Light"/>
              </a:rPr>
              <a:t>En 2023, hubo alza en el impuesto al carbono y, </a:t>
            </a:r>
            <a:r>
              <a:rPr lang="es-CO" dirty="0"/>
              <a:t>de la misma forma, </a:t>
            </a:r>
            <a:r>
              <a:rPr lang="es-CO" sz="1400" b="1" dirty="0">
                <a:effectLst/>
                <a:latin typeface="Helvetica Light"/>
              </a:rPr>
              <a:t>desmejora en las condiciones de la compra y uso de los bonos de carbono</a:t>
            </a:r>
            <a:endParaRPr lang="es-CO" sz="1400" dirty="0">
              <a:effectLst/>
              <a:latin typeface="Helvetica Ligh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Inicialmente, con el cambio en la norma, no hubo claridad en el uso de la nueva metodología de bonos de carbono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El impuesto al carbono es directamente proporcional al incremento en la operación.</a:t>
            </a:r>
          </a:p>
        </p:txBody>
      </p:sp>
    </p:spTree>
    <p:extLst>
      <p:ext uri="{BB962C8B-B14F-4D97-AF65-F5344CB8AC3E}">
        <p14:creationId xmlns:p14="http://schemas.microsoft.com/office/powerpoint/2010/main" val="325733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6E303D7C-2F94-B33B-9B98-F39F5436A9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Impuesto al carbono en Colombia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4A6092-F006-651D-46DF-402104F8F07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1121" y="5249044"/>
            <a:ext cx="11308171" cy="1435436"/>
          </a:xfrm>
        </p:spPr>
        <p:txBody>
          <a:bodyPr/>
          <a:lstStyle/>
          <a:p>
            <a:pPr algn="just"/>
            <a:r>
              <a:rPr lang="es-MX" sz="1800" dirty="0"/>
              <a:t>Los precios en US$ se ven afectados por el promedio de la tasa de cambio de cada año</a:t>
            </a:r>
          </a:p>
          <a:p>
            <a:pPr algn="just"/>
            <a:r>
              <a:rPr lang="es-MX" sz="1800" dirty="0"/>
              <a:t>Con el cambio en la norma, en 2023 hubo una alta oferta en los bonos de carbono disponibles, haciendo que el precio bajara en comparación con el año anterior</a:t>
            </a:r>
          </a:p>
          <a:p>
            <a:pPr algn="just"/>
            <a:r>
              <a:rPr lang="es-MX" sz="1800" dirty="0"/>
              <a:t>A partir de febrero 2023, </a:t>
            </a:r>
            <a:r>
              <a:rPr lang="es-MX" sz="1800" b="1" dirty="0"/>
              <a:t>no se puede compensar el 100% </a:t>
            </a:r>
            <a:r>
              <a:rPr lang="es-MX" sz="1800" dirty="0"/>
              <a:t>de las emisiones domesticas en Colombia.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BE07635-761B-4088-BF8E-F12FCFD52C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40800"/>
              </p:ext>
            </p:extLst>
          </p:nvPr>
        </p:nvGraphicFramePr>
        <p:xfrm>
          <a:off x="2640460" y="1106995"/>
          <a:ext cx="7346022" cy="3910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74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BFB9-3BDB-44EE-562C-D2A88D0E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01805" y="3029466"/>
            <a:ext cx="8855360" cy="634684"/>
          </a:xfrm>
        </p:spPr>
        <p:txBody>
          <a:bodyPr/>
          <a:lstStyle/>
          <a:p>
            <a:r>
              <a:rPr lang="es-MX" dirty="0"/>
              <a:t>Sugerencias, peticiones, preocupaciones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9E0A64-48E8-20AD-DAA0-9BF42DC7E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67794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7E56141-9304-8AFE-9F21-55B70E7FC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Datos de </a:t>
            </a:r>
            <a:endParaRPr lang="es-CO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7C9EEE0-43E1-F665-6D97-79C3416642B5}"/>
              </a:ext>
            </a:extLst>
          </p:cNvPr>
          <p:cNvSpPr txBox="1"/>
          <p:nvPr/>
        </p:nvSpPr>
        <p:spPr>
          <a:xfrm>
            <a:off x="361120" y="1654140"/>
            <a:ext cx="115260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MX" sz="2000" dirty="0"/>
              <a:t>Proteger, como premisa fundamental, el acceso al servicio aéreo en Colombia. </a:t>
            </a:r>
          </a:p>
          <a:p>
            <a:pPr marL="342900" indent="-342900">
              <a:buAutoNum type="arabicPeriod"/>
            </a:pPr>
            <a:endParaRPr lang="es-MX" sz="2000" dirty="0"/>
          </a:p>
          <a:p>
            <a:pPr marL="342900" indent="-342900">
              <a:buAutoNum type="arabicPeriod"/>
            </a:pPr>
            <a:r>
              <a:rPr lang="es-MX" sz="2000" dirty="0"/>
              <a:t>Buscar esquemas de incentivos para el uso de SAF, no de mandatos. </a:t>
            </a:r>
          </a:p>
          <a:p>
            <a:pPr marL="342900" indent="-342900">
              <a:buAutoNum type="arabicPeriod"/>
            </a:pPr>
            <a:endParaRPr lang="es-MX" sz="2000" dirty="0"/>
          </a:p>
          <a:p>
            <a:pPr marL="342900" indent="-342900">
              <a:buAutoNum type="arabicPeriod"/>
            </a:pPr>
            <a:r>
              <a:rPr lang="es-MX" sz="2000" dirty="0"/>
              <a:t>La producción local de SAF debe ir, prioritariamente, a operadores locales.</a:t>
            </a:r>
          </a:p>
          <a:p>
            <a:pPr marL="342900" indent="-342900">
              <a:buAutoNum type="arabicPeriod"/>
            </a:pPr>
            <a:endParaRPr lang="es-MX" sz="2000" dirty="0"/>
          </a:p>
          <a:p>
            <a:pPr marL="342900" indent="-342900">
              <a:buAutoNum type="arabicPeriod"/>
            </a:pPr>
            <a:r>
              <a:rPr lang="es-MX" sz="2000" dirty="0"/>
              <a:t>Colombia como país productor/exportador de SAF; no importador.</a:t>
            </a:r>
          </a:p>
          <a:p>
            <a:pPr marL="342900" indent="-342900">
              <a:buAutoNum type="arabicPeriod"/>
            </a:pPr>
            <a:endParaRPr lang="es-MX" sz="2000" dirty="0"/>
          </a:p>
          <a:p>
            <a:pPr marL="342900" indent="-342900">
              <a:buAutoNum type="arabicPeriod"/>
            </a:pPr>
            <a:r>
              <a:rPr lang="es-MX" sz="2000" dirty="0"/>
              <a:t>El Estado debe invertir en mejoras en infraestructura aeronáutica y en mejores procedimientos aéreos.</a:t>
            </a:r>
          </a:p>
          <a:p>
            <a:pPr marL="342900" indent="-342900">
              <a:buAutoNum type="arabicPeriod"/>
            </a:pPr>
            <a:endParaRPr lang="es-MX" sz="2000" dirty="0"/>
          </a:p>
          <a:p>
            <a:pPr marL="342900" indent="-342900">
              <a:buAutoNum type="arabicPeriod"/>
            </a:pPr>
            <a:r>
              <a:rPr lang="es-MX" sz="2000" dirty="0"/>
              <a:t>Revisar esquema tributario en combustibles de aviación.</a:t>
            </a:r>
          </a:p>
          <a:p>
            <a:pPr marL="342900" indent="-342900">
              <a:buAutoNum type="arabicPeriod"/>
            </a:pPr>
            <a:endParaRPr lang="es-MX" sz="2000" dirty="0"/>
          </a:p>
          <a:p>
            <a:pPr marL="342900" indent="-342900">
              <a:buAutoNum type="arabicPeriod"/>
            </a:pPr>
            <a:r>
              <a:rPr lang="es-MX" sz="2000" dirty="0"/>
              <a:t>CORSIA</a:t>
            </a:r>
          </a:p>
        </p:txBody>
      </p:sp>
    </p:spTree>
    <p:extLst>
      <p:ext uri="{BB962C8B-B14F-4D97-AF65-F5344CB8AC3E}">
        <p14:creationId xmlns:p14="http://schemas.microsoft.com/office/powerpoint/2010/main" val="351352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4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uidelines_PPT" id="{17A1263A-A93B-E046-9572-FEEAE9381C35}" vid="{E830A9FC-5BF5-3D4F-8807-5DD7D55D9F0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F3881317BCD94A97129206307469D2" ma:contentTypeVersion="2" ma:contentTypeDescription="Crear nuevo documento." ma:contentTypeScope="" ma:versionID="1c196344793963ba3e297580dac26e04">
  <xsd:schema xmlns:xsd="http://www.w3.org/2001/XMLSchema" xmlns:xs="http://www.w3.org/2001/XMLSchema" xmlns:p="http://schemas.microsoft.com/office/2006/metadata/properties" xmlns:ns2="df01a51d-83e1-43e6-b0d7-92ec35ad6911" targetNamespace="http://schemas.microsoft.com/office/2006/metadata/properties" ma:root="true" ma:fieldsID="04c12754d4282b6f002e59ed2eb572c5" ns2:_="">
    <xsd:import namespace="df01a51d-83e1-43e6-b0d7-92ec35ad6911"/>
    <xsd:element name="properties">
      <xsd:complexType>
        <xsd:sequence>
          <xsd:element name="documentManagement">
            <xsd:complexType>
              <xsd:all>
                <xsd:element ref="ns2:Formato" minOccurs="0"/>
                <xsd:element ref="ns2:mes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01a51d-83e1-43e6-b0d7-92ec35ad6911" elementFormDefault="qualified">
    <xsd:import namespace="http://schemas.microsoft.com/office/2006/documentManagement/types"/>
    <xsd:import namespace="http://schemas.microsoft.com/office/infopath/2007/PartnerControls"/>
    <xsd:element name="Formato" ma:index="8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mesa" ma:index="9" nillable="true" ma:displayName="mesa" ma:default="3" ma:format="Dropdown" ma:internalName="mesa">
      <xsd:simpleType>
        <xsd:restriction base="dms:Choice">
          <xsd:enumeration value="General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df01a51d-83e1-43e6-b0d7-92ec35ad6911">/Style%20Library/Images/ppt.svg</Formato>
    <mesa xmlns="df01a51d-83e1-43e6-b0d7-92ec35ad6911">3</mesa>
  </documentManagement>
</p:properties>
</file>

<file path=customXml/itemProps1.xml><?xml version="1.0" encoding="utf-8"?>
<ds:datastoreItem xmlns:ds="http://schemas.openxmlformats.org/officeDocument/2006/customXml" ds:itemID="{887A389A-47C2-4464-9B92-2676A73F4459}"/>
</file>

<file path=customXml/itemProps2.xml><?xml version="1.0" encoding="utf-8"?>
<ds:datastoreItem xmlns:ds="http://schemas.openxmlformats.org/officeDocument/2006/customXml" ds:itemID="{C95EC376-EEDA-4419-92CF-D5831B7177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2425EE-38A3-4844-A492-4C40EFA30E93}">
  <ds:schemaRefs>
    <ds:schemaRef ds:uri="http://schemas.microsoft.com/office/2006/metadata/properties"/>
    <ds:schemaRef ds:uri="http://schemas.microsoft.com/office/infopath/2007/PartnerControls"/>
    <ds:schemaRef ds:uri="28132993-16be-4f5d-a7ab-af770f6dc0db"/>
    <ds:schemaRef ds:uri="c623fd7e-a6f6-4893-88f0-a00833b192dc"/>
  </ds:schemaRefs>
</ds:datastoreItem>
</file>

<file path=docMetadata/LabelInfo.xml><?xml version="1.0" encoding="utf-8"?>
<clbl:labelList xmlns:clbl="http://schemas.microsoft.com/office/2020/mipLabelMetadata">
  <clbl:label id="{0095ecea-2d80-4438-b187-500ba7651319}" enabled="1" method="Standard" siteId="{a2addd3e-8397-4579-ba30-7a38803fc3b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Words>591</Words>
  <Application>Microsoft Office PowerPoint</Application>
  <PresentationFormat>Panorámica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Helvetica Light</vt:lpstr>
      <vt:lpstr>Helvetica Light Oblique</vt:lpstr>
      <vt:lpstr>Tema de Office</vt:lpstr>
      <vt:lpstr>Mesa de trabajo SAF</vt:lpstr>
      <vt:lpstr>Frentes de acción</vt:lpstr>
      <vt:lpstr>Presentación de PowerPoint</vt:lpstr>
      <vt:lpstr>Algunos datos</vt:lpstr>
      <vt:lpstr>Presentación de PowerPoint</vt:lpstr>
      <vt:lpstr>Presentación de PowerPoint</vt:lpstr>
      <vt:lpstr>Presentación de PowerPoint</vt:lpstr>
      <vt:lpstr>Sugerencias, peticiones, preocupaciones</vt:lpstr>
      <vt:lpstr>Presentación de PowerPoint</vt:lpstr>
      <vt:lpstr>Mesa de trabajo SAF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WILMER GOMEZ</dc:creator>
  <cp:lastModifiedBy>Felipe Andres Gomez Vivas</cp:lastModifiedBy>
  <cp:revision>38</cp:revision>
  <dcterms:created xsi:type="dcterms:W3CDTF">2023-09-25T21:40:01Z</dcterms:created>
  <dcterms:modified xsi:type="dcterms:W3CDTF">2023-11-20T21:42:54Z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0x010100C7F3881317BCD94A97129206307469D2</vt:lpwstr>
  </property>
  <property fmtid="{D5CDD505-2E9C-101B-9397-08002B2CF9AE}" pid="3" name="MediaServiceImageTags">
    <vt:lpwstr/>
  </property>
</Properties>
</file>